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319" r:id="rId2"/>
    <p:sldId id="257" r:id="rId3"/>
    <p:sldId id="299" r:id="rId4"/>
    <p:sldId id="287" r:id="rId5"/>
    <p:sldId id="258" r:id="rId6"/>
    <p:sldId id="288" r:id="rId7"/>
    <p:sldId id="275" r:id="rId8"/>
    <p:sldId id="300" r:id="rId9"/>
    <p:sldId id="289" r:id="rId10"/>
    <p:sldId id="301" r:id="rId11"/>
    <p:sldId id="290" r:id="rId12"/>
    <p:sldId id="291" r:id="rId13"/>
    <p:sldId id="292" r:id="rId14"/>
    <p:sldId id="293" r:id="rId15"/>
    <p:sldId id="295" r:id="rId16"/>
    <p:sldId id="302" r:id="rId17"/>
    <p:sldId id="326" r:id="rId18"/>
    <p:sldId id="320" r:id="rId19"/>
    <p:sldId id="321" r:id="rId20"/>
    <p:sldId id="317" r:id="rId21"/>
    <p:sldId id="322" r:id="rId22"/>
    <p:sldId id="323" r:id="rId23"/>
    <p:sldId id="324" r:id="rId24"/>
    <p:sldId id="325" r:id="rId25"/>
    <p:sldId id="315" r:id="rId26"/>
    <p:sldId id="318" r:id="rId27"/>
    <p:sldId id="308" r:id="rId28"/>
    <p:sldId id="312" r:id="rId29"/>
    <p:sldId id="316" r:id="rId30"/>
    <p:sldId id="313" r:id="rId31"/>
    <p:sldId id="276" r:id="rId32"/>
  </p:sldIdLst>
  <p:sldSz cx="12192000" cy="6858000"/>
  <p:notesSz cx="6858000" cy="9144000"/>
  <p:embeddedFontLst>
    <p:embeddedFont>
      <p:font typeface="Gill Sans" panose="020B0502020104020203" pitchFamily="34" charset="-79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434"/>
    <a:srgbClr val="D25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6DC783-D24C-4EB5-BD2D-219B11BC32CC}">
  <a:tblStyle styleId="{946DC783-D24C-4EB5-BD2D-219B11BC32CC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7"/>
          </a:solidFill>
        </a:fill>
      </a:tcStyle>
    </a:wholeTbl>
    <a:band1H>
      <a:tcTxStyle/>
      <a:tcStyle>
        <a:tcBdr/>
        <a:fill>
          <a:solidFill>
            <a:srgbClr val="CF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8"/>
  </p:normalViewPr>
  <p:slideViewPr>
    <p:cSldViewPr snapToGrid="0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a88acb0d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1a88acb0d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a88acb0d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1a88acb0d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a88acb0d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1a88acb0d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483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8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2000"/>
              <a:buFont typeface="Gill Sans"/>
              <a:buNone/>
              <a:defRPr sz="2000" b="0"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427483" y="2143123"/>
            <a:ext cx="7614664" cy="4419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/>
          </p:nvPr>
        </p:nvSpPr>
        <p:spPr>
          <a:xfrm>
            <a:off x="8296275" y="1419225"/>
            <a:ext cx="3276600" cy="208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Gill Sans"/>
              <a:buNone/>
            </a:pPr>
            <a:r>
              <a:rPr lang="en-IN" sz="3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  <a:br>
              <a:rPr lang="en-IN" sz="3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3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SCRAPING AND ANALYSIS OF AMAZON PRODUCT REVIEWS</a:t>
            </a:r>
            <a:endParaRPr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8491299" y="4200420"/>
            <a:ext cx="3081576" cy="173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IN" b="1" cap="none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920"/>
              </a:spcBef>
            </a:pPr>
            <a:r>
              <a:rPr lang="en-IN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Usha Kiran </a:t>
            </a:r>
            <a:r>
              <a:rPr lang="en-IN" dirty="0" err="1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Bellam</a:t>
            </a:r>
            <a:r>
              <a:rPr lang="en-IN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(ub39)</a:t>
            </a:r>
            <a:r>
              <a:rPr lang="en-IN" cap="none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n-IN" cap="none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IN" cap="none" dirty="0" err="1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Shourya</a:t>
            </a:r>
            <a:r>
              <a:rPr lang="en-IN" cap="none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cap="none" dirty="0" err="1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Thatha</a:t>
            </a:r>
            <a:r>
              <a:rPr lang="en-IN" cap="none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Ravi (st1037</a:t>
            </a:r>
            <a:r>
              <a:rPr lang="en-IN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Google Shape;101;p13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02" name="Google Shape;102;p13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D6401AE-7836-413C-BA97-43028707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09" y="1030897"/>
            <a:ext cx="5342890" cy="2431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8A6AD-CE0C-4C1B-898F-8A7A1A2A9F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10524" y="3271431"/>
            <a:ext cx="2493530" cy="2245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E1289-C52B-41E6-9496-FF002292409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2" y="3271431"/>
            <a:ext cx="2493530" cy="224579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72CC6A9-ED88-4464-8965-AA0104B26136}"/>
              </a:ext>
            </a:extLst>
          </p:cNvPr>
          <p:cNvSpPr/>
          <p:nvPr/>
        </p:nvSpPr>
        <p:spPr>
          <a:xfrm>
            <a:off x="3041151" y="3881252"/>
            <a:ext cx="1920221" cy="731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A898-9C4D-27D1-691E-34047234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6C7D1-A93C-283D-284C-7AD28658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74" y="1890584"/>
            <a:ext cx="8389249" cy="48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85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085A-C085-A387-FCDC-211AB772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F36A1-071E-364C-8B80-49B36B61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7" y="1952296"/>
            <a:ext cx="86995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AD0D2-EEBD-1B39-5F24-CBEB8193D9CC}"/>
              </a:ext>
            </a:extLst>
          </p:cNvPr>
          <p:cNvSpPr txBox="1"/>
          <p:nvPr/>
        </p:nvSpPr>
        <p:spPr>
          <a:xfrm>
            <a:off x="1990448" y="5129688"/>
            <a:ext cx="7162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Cleaning text data for each review using </a:t>
            </a:r>
            <a:r>
              <a:rPr lang="en-US" sz="2000" dirty="0" err="1"/>
              <a:t>str_replace_all</a:t>
            </a:r>
            <a:endParaRPr lang="en-US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Cleaning date to get the right format</a:t>
            </a:r>
          </a:p>
        </p:txBody>
      </p:sp>
    </p:spTree>
    <p:extLst>
      <p:ext uri="{BB962C8B-B14F-4D97-AF65-F5344CB8AC3E}">
        <p14:creationId xmlns:p14="http://schemas.microsoft.com/office/powerpoint/2010/main" val="393484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085A-C085-A387-FCDC-211AB772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A55D7-9B53-6643-96D8-0DDCC8BE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4" y="1990178"/>
            <a:ext cx="8470900" cy="394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7CDB9-719E-EC8E-E1DF-638182B1AAEE}"/>
              </a:ext>
            </a:extLst>
          </p:cNvPr>
          <p:cNvSpPr txBox="1"/>
          <p:nvPr/>
        </p:nvSpPr>
        <p:spPr>
          <a:xfrm>
            <a:off x="9095761" y="2429648"/>
            <a:ext cx="2644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year, month and day columns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the final date column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Sorting the date in descending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151F3-F07B-01E8-37B1-329534E7BDA5}"/>
              </a:ext>
            </a:extLst>
          </p:cNvPr>
          <p:cNvSpPr txBox="1"/>
          <p:nvPr/>
        </p:nvSpPr>
        <p:spPr>
          <a:xfrm>
            <a:off x="10417798" y="6581001"/>
            <a:ext cx="1863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Libraries used: </a:t>
            </a:r>
            <a:r>
              <a:rPr lang="en-US" sz="1200" i="1" dirty="0" err="1"/>
              <a:t>lubridate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06387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085A-C085-A387-FCDC-211AB772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Review number and tokenizing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26C06-30AC-004C-BEDA-B2D4BF4BA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0" y="1971347"/>
            <a:ext cx="5507297" cy="2365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C69730-8B05-83DB-DAD6-9C8C25B83DE1}"/>
              </a:ext>
            </a:extLst>
          </p:cNvPr>
          <p:cNvSpPr txBox="1"/>
          <p:nvPr/>
        </p:nvSpPr>
        <p:spPr>
          <a:xfrm>
            <a:off x="2500184" y="4951279"/>
            <a:ext cx="7191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Adding review number to each review using </a:t>
            </a:r>
            <a:r>
              <a:rPr lang="en-US" sz="2000" dirty="0" err="1"/>
              <a:t>row_number</a:t>
            </a:r>
            <a:r>
              <a:rPr lang="en-US" sz="2000" dirty="0"/>
              <a:t>()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Rating is calculated at review number level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Tokenizing and removing stop words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49C22-81A8-098B-BAFF-E48A25CCC364}"/>
              </a:ext>
            </a:extLst>
          </p:cNvPr>
          <p:cNvSpPr txBox="1"/>
          <p:nvPr/>
        </p:nvSpPr>
        <p:spPr>
          <a:xfrm>
            <a:off x="10417798" y="6581001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Libraries used: </a:t>
            </a:r>
            <a:r>
              <a:rPr lang="en-US" sz="1200" i="1" dirty="0" err="1"/>
              <a:t>tidytext</a:t>
            </a:r>
            <a:endParaRPr lang="en-US" sz="1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FABE1-B051-64B5-E979-8AE47011A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511" y="1971346"/>
            <a:ext cx="5507297" cy="2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085A-C085-A387-FCDC-211AB772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Remove product specific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90F93-6A5C-FC47-BF3C-8E23F5A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52" y="1972660"/>
            <a:ext cx="8611251" cy="354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E13B99-14D7-B9DB-9D4A-B370B69FB69F}"/>
              </a:ext>
            </a:extLst>
          </p:cNvPr>
          <p:cNvSpPr txBox="1"/>
          <p:nvPr/>
        </p:nvSpPr>
        <p:spPr>
          <a:xfrm>
            <a:off x="9258192" y="2317972"/>
            <a:ext cx="24875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Checking common words and word count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Removing product specific words – replace with NA</a:t>
            </a:r>
          </a:p>
        </p:txBody>
      </p:sp>
    </p:spTree>
    <p:extLst>
      <p:ext uri="{BB962C8B-B14F-4D97-AF65-F5344CB8AC3E}">
        <p14:creationId xmlns:p14="http://schemas.microsoft.com/office/powerpoint/2010/main" val="339866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7561A-2D88-1644-A739-3A7DAEDA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for Amazon Fire Stick, Google Chromecast and Roku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360F9-2382-CB45-B378-7E8A70A4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8" y="2448420"/>
            <a:ext cx="4282691" cy="3024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495E1A-F286-C840-B40E-A2871057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27" y="2442524"/>
            <a:ext cx="3330792" cy="3045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05AC7-906B-DC4C-BE71-71D3B051EF2D}"/>
              </a:ext>
            </a:extLst>
          </p:cNvPr>
          <p:cNvSpPr txBox="1"/>
          <p:nvPr/>
        </p:nvSpPr>
        <p:spPr>
          <a:xfrm>
            <a:off x="1577329" y="6001954"/>
            <a:ext cx="175650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Amazon Fire Stick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EC396-2396-7E45-AEF6-A94EDB2C00C2}"/>
              </a:ext>
            </a:extLst>
          </p:cNvPr>
          <p:cNvSpPr txBox="1"/>
          <p:nvPr/>
        </p:nvSpPr>
        <p:spPr>
          <a:xfrm>
            <a:off x="5387915" y="6023459"/>
            <a:ext cx="18460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Chromecast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CDFF98-1B18-1D42-8EDE-A1DF34E62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538" y="2427233"/>
            <a:ext cx="3540370" cy="303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276378-2669-2D4D-B2D5-1E8D22CC6461}"/>
              </a:ext>
            </a:extLst>
          </p:cNvPr>
          <p:cNvSpPr txBox="1"/>
          <p:nvPr/>
        </p:nvSpPr>
        <p:spPr>
          <a:xfrm>
            <a:off x="9093883" y="6029177"/>
            <a:ext cx="190167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Roku Streaming Stick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1FA42E-E097-AD40-AABF-E324E691A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928662"/>
            <a:ext cx="7467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B3E9-10F9-E64F-940C-FC5A38DE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aggregated score for each review using </a:t>
            </a:r>
            <a:r>
              <a:rPr lang="en-US" dirty="0" err="1"/>
              <a:t>Afinn</a:t>
            </a:r>
            <a:r>
              <a:rPr lang="en-US" dirty="0"/>
              <a:t> lexicon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E52C4-E6E9-ED4B-AE35-2708CEE6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2" y="4098437"/>
            <a:ext cx="8627382" cy="257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4124D-2F74-4943-B820-1157409C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42" y="1875937"/>
            <a:ext cx="8627382" cy="222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C38678-16DC-2209-B309-F88322C836B2}"/>
              </a:ext>
            </a:extLst>
          </p:cNvPr>
          <p:cNvSpPr txBox="1"/>
          <p:nvPr/>
        </p:nvSpPr>
        <p:spPr>
          <a:xfrm>
            <a:off x="9123252" y="2305615"/>
            <a:ext cx="248755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Afinn</a:t>
            </a:r>
            <a:r>
              <a:rPr lang="en-US" sz="2000" dirty="0"/>
              <a:t> lexicon returns value for each word between -5 to 5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For a review, Aggregated score = sum of </a:t>
            </a:r>
            <a:r>
              <a:rPr lang="en-US" sz="2000" dirty="0" err="1"/>
              <a:t>Afinn</a:t>
            </a:r>
            <a:r>
              <a:rPr lang="en-US" sz="2000" dirty="0"/>
              <a:t> values of words / number of words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For a review, aggregated score is used to calculate the predicted rating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9588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B3E9-10F9-E64F-940C-FC5A38DE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and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9CD1B-683F-C446-9140-6A244CA8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2" y="3182327"/>
            <a:ext cx="6502400" cy="1384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680381-BBCE-DA2F-F7F0-BA2BAA66E1EF}"/>
              </a:ext>
            </a:extLst>
          </p:cNvPr>
          <p:cNvSpPr txBox="1"/>
          <p:nvPr/>
        </p:nvSpPr>
        <p:spPr>
          <a:xfrm>
            <a:off x="7492160" y="4054096"/>
            <a:ext cx="42488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Re-scaling formula to convert -5 to 5 scale to a 1-5 scale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Join with actual ratings table and compare predicted rating with the actual rating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F0782-7434-5892-8A72-7936D979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301" y="2255741"/>
            <a:ext cx="4366757" cy="386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F1EB6-4F0A-4094-8899-645BF9300749}"/>
              </a:ext>
            </a:extLst>
          </p:cNvPr>
          <p:cNvSpPr txBox="1"/>
          <p:nvPr/>
        </p:nvSpPr>
        <p:spPr>
          <a:xfrm>
            <a:off x="8139880" y="2965660"/>
            <a:ext cx="265825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Min_old</a:t>
            </a:r>
            <a:r>
              <a:rPr lang="en-US" dirty="0"/>
              <a:t> = -5        </a:t>
            </a:r>
            <a:r>
              <a:rPr lang="en-US" dirty="0" err="1"/>
              <a:t>Min_new</a:t>
            </a:r>
            <a:r>
              <a:rPr lang="en-US" dirty="0"/>
              <a:t> = 1                           </a:t>
            </a:r>
          </a:p>
          <a:p>
            <a:r>
              <a:rPr lang="en-US" dirty="0" err="1"/>
              <a:t>Max_old</a:t>
            </a:r>
            <a:r>
              <a:rPr lang="en-US" dirty="0"/>
              <a:t> = 5       </a:t>
            </a:r>
            <a:r>
              <a:rPr lang="en-US" dirty="0" err="1"/>
              <a:t>Max_new</a:t>
            </a:r>
            <a:r>
              <a:rPr lang="en-US" dirty="0"/>
              <a:t> = 5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6E2D443-F141-4AC9-B329-F9E624C54C6E}"/>
              </a:ext>
            </a:extLst>
          </p:cNvPr>
          <p:cNvGraphicFramePr>
            <a:graphicFrameLocks noGrp="1"/>
          </p:cNvGraphicFramePr>
          <p:nvPr/>
        </p:nvGraphicFramePr>
        <p:xfrm>
          <a:off x="516301" y="5088455"/>
          <a:ext cx="6858000" cy="1036320"/>
        </p:xfrm>
        <a:graphic>
          <a:graphicData uri="http://schemas.openxmlformats.org/drawingml/2006/table">
            <a:tbl>
              <a:tblPr firstRow="1" bandRow="1">
                <a:tableStyleId>{946DC783-D24C-4EB5-BD2D-219B11BC32CC}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20160606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308820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834308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5582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Amazon Fire Stick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Chromecast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Roku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609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Correlation (Predicted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Rating and actual rating)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83766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2D6BD69-873B-2047-9F34-70EFDF7C6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42" y="1991940"/>
            <a:ext cx="6629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1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F36C-576A-9A47-8EEB-F7EB6ED1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level comparison of actual rating and predicted rating from </a:t>
            </a:r>
            <a:r>
              <a:rPr lang="en-US" dirty="0" err="1"/>
              <a:t>Afinn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E1AE4-739E-3F4C-8384-2E01D755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85" y="2079285"/>
            <a:ext cx="5556346" cy="2888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3C2C7-63AD-3043-8656-DD4350E2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9" y="1861457"/>
            <a:ext cx="5530116" cy="3891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39C20-961B-1448-A8E1-B599DE6BFCAF}"/>
              </a:ext>
            </a:extLst>
          </p:cNvPr>
          <p:cNvSpPr txBox="1"/>
          <p:nvPr/>
        </p:nvSpPr>
        <p:spPr>
          <a:xfrm>
            <a:off x="449384" y="5636911"/>
            <a:ext cx="56466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each day, average rating of both predicted and actual ratings are calculated and compared.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09664-7741-4FA5-8555-0ADCFF2E163E}"/>
              </a:ext>
            </a:extLst>
          </p:cNvPr>
          <p:cNvSpPr txBox="1"/>
          <p:nvPr/>
        </p:nvSpPr>
        <p:spPr>
          <a:xfrm>
            <a:off x="581192" y="6240115"/>
            <a:ext cx="109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Amazon Fire Stick, Predicted rating from </a:t>
            </a:r>
            <a:r>
              <a:rPr lang="en-US" sz="2000" dirty="0" err="1"/>
              <a:t>Afinn</a:t>
            </a:r>
            <a:r>
              <a:rPr lang="en-US" sz="2000" dirty="0"/>
              <a:t> is lower than the actual rating   </a:t>
            </a:r>
          </a:p>
        </p:txBody>
      </p:sp>
    </p:spTree>
    <p:extLst>
      <p:ext uri="{BB962C8B-B14F-4D97-AF65-F5344CB8AC3E}">
        <p14:creationId xmlns:p14="http://schemas.microsoft.com/office/powerpoint/2010/main" val="292796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F36C-576A-9A47-8EEB-F7EB6ED1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 level comparison of actual rating and predicted rating from </a:t>
            </a:r>
            <a:r>
              <a:rPr lang="en-US" dirty="0" err="1"/>
              <a:t>Afinn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9BBAE-1CB8-5B47-B00C-C436DDABF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7" y="1935035"/>
            <a:ext cx="5646615" cy="354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B221B-C20D-644F-BA32-C499B019291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34" y="1937244"/>
            <a:ext cx="5753100" cy="4076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E58E31-CAF7-A79E-EACB-82670183C4D4}"/>
              </a:ext>
            </a:extLst>
          </p:cNvPr>
          <p:cNvSpPr txBox="1"/>
          <p:nvPr/>
        </p:nvSpPr>
        <p:spPr>
          <a:xfrm>
            <a:off x="449384" y="5636911"/>
            <a:ext cx="56466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each month, average rating of both predicted and actual ratings are calculated and compared.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46FB9-4AA0-4592-9124-5DA07DEB0E76}"/>
              </a:ext>
            </a:extLst>
          </p:cNvPr>
          <p:cNvSpPr txBox="1"/>
          <p:nvPr/>
        </p:nvSpPr>
        <p:spPr>
          <a:xfrm>
            <a:off x="581192" y="6240115"/>
            <a:ext cx="109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Amazon Fire Stick, Predicted rating from </a:t>
            </a:r>
            <a:r>
              <a:rPr lang="en-US" sz="2000" dirty="0" err="1"/>
              <a:t>Afinn</a:t>
            </a:r>
            <a:r>
              <a:rPr lang="en-US" sz="2000" dirty="0"/>
              <a:t> is lower than the actual rating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37B37-5F70-F201-C27B-B22FCDFC60A3}"/>
              </a:ext>
            </a:extLst>
          </p:cNvPr>
          <p:cNvSpPr txBox="1"/>
          <p:nvPr/>
        </p:nvSpPr>
        <p:spPr>
          <a:xfrm>
            <a:off x="8108940" y="6046235"/>
            <a:ext cx="175650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Amazon Fire Stick</a:t>
            </a:r>
          </a:p>
        </p:txBody>
      </p:sp>
    </p:spTree>
    <p:extLst>
      <p:ext uri="{BB962C8B-B14F-4D97-AF65-F5344CB8AC3E}">
        <p14:creationId xmlns:p14="http://schemas.microsoft.com/office/powerpoint/2010/main" val="153930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581192" y="2625339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and comparison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scraping of different product Reviews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Saving and loading data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Rshiny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User Interface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Calculation of normalize and aggregated metrics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Cloud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Afinn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lexicon ratings comparison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Bing lexicon ratings comparison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NRC lexicon sentiments comparison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F36C-576A-9A47-8EEB-F7EB6ED1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comparison of actual rating and predicted rating (</a:t>
            </a:r>
            <a:r>
              <a:rPr lang="en-US" dirty="0" err="1"/>
              <a:t>Afinn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98E98-B940-3645-BFD7-23F8F1CC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8589" y="2079144"/>
            <a:ext cx="5001647" cy="3544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B28CE-FC74-1E42-A26E-1827A367DD8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91" y="2079144"/>
            <a:ext cx="5001647" cy="3544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E9AE4-A324-4D89-A461-57BBD376BDFA}"/>
              </a:ext>
            </a:extLst>
          </p:cNvPr>
          <p:cNvSpPr txBox="1"/>
          <p:nvPr/>
        </p:nvSpPr>
        <p:spPr>
          <a:xfrm>
            <a:off x="422101" y="6283232"/>
            <a:ext cx="118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Across products, predicted rating from </a:t>
            </a:r>
            <a:r>
              <a:rPr lang="en-US" sz="2000" dirty="0" err="1"/>
              <a:t>Afinn</a:t>
            </a:r>
            <a:r>
              <a:rPr lang="en-US" sz="2000" dirty="0"/>
              <a:t> is lower than the actual rating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3BCA0-09D3-4F5B-A173-18472EBC623C}"/>
              </a:ext>
            </a:extLst>
          </p:cNvPr>
          <p:cNvSpPr txBox="1"/>
          <p:nvPr/>
        </p:nvSpPr>
        <p:spPr>
          <a:xfrm>
            <a:off x="1915251" y="5724555"/>
            <a:ext cx="18460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Chromecast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BED0F-7872-4875-B651-78929495C93C}"/>
              </a:ext>
            </a:extLst>
          </p:cNvPr>
          <p:cNvSpPr txBox="1"/>
          <p:nvPr/>
        </p:nvSpPr>
        <p:spPr>
          <a:xfrm>
            <a:off x="7727424" y="5724555"/>
            <a:ext cx="190167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Roku Streaming Stick</a:t>
            </a:r>
          </a:p>
        </p:txBody>
      </p:sp>
    </p:spTree>
    <p:extLst>
      <p:ext uri="{BB962C8B-B14F-4D97-AF65-F5344CB8AC3E}">
        <p14:creationId xmlns:p14="http://schemas.microsoft.com/office/powerpoint/2010/main" val="1098106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B3E9-10F9-E64F-940C-FC5A38DE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positive percentage for each review using Bing lexicon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37516-3D7B-C94B-9402-82A3A7C0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4173416"/>
            <a:ext cx="5690654" cy="2535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A8AF4-D319-BC49-96F7-016305FB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925516"/>
            <a:ext cx="11029616" cy="2130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A0C70A-3AD1-CD46-CD13-7761B080E12C}"/>
              </a:ext>
            </a:extLst>
          </p:cNvPr>
          <p:cNvSpPr txBox="1"/>
          <p:nvPr/>
        </p:nvSpPr>
        <p:spPr>
          <a:xfrm>
            <a:off x="6973177" y="4265745"/>
            <a:ext cx="42488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Bing lexicon returns ‘positive’ or ‘negative’ for each word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Using </a:t>
            </a:r>
            <a:r>
              <a:rPr lang="en-US" sz="2000" dirty="0" err="1"/>
              <a:t>pivot_wider</a:t>
            </a:r>
            <a:r>
              <a:rPr lang="en-US" sz="2000" dirty="0"/>
              <a:t>, negative and positive columns are created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For a review, </a:t>
            </a:r>
            <a:r>
              <a:rPr lang="en-US" sz="2000" dirty="0" err="1"/>
              <a:t>positive_perc</a:t>
            </a:r>
            <a:r>
              <a:rPr lang="en-US" sz="2000" dirty="0"/>
              <a:t> is used to calculate the predicted rating</a:t>
            </a:r>
          </a:p>
        </p:txBody>
      </p:sp>
    </p:spTree>
    <p:extLst>
      <p:ext uri="{BB962C8B-B14F-4D97-AF65-F5344CB8AC3E}">
        <p14:creationId xmlns:p14="http://schemas.microsoft.com/office/powerpoint/2010/main" val="1310665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B3E9-10F9-E64F-940C-FC5A38DE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and 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0F306-845E-E74E-A714-A60406F7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2" y="1973653"/>
            <a:ext cx="7557089" cy="950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DE441-CAD3-424C-A41A-F9C8D34F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42" y="3182326"/>
            <a:ext cx="58547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29CA7-E776-CCF9-C0C0-BC1A20BB3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967" y="3264625"/>
            <a:ext cx="4947092" cy="438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A9947-7648-851A-F2FB-E57A0F8EDB86}"/>
              </a:ext>
            </a:extLst>
          </p:cNvPr>
          <p:cNvSpPr txBox="1"/>
          <p:nvPr/>
        </p:nvSpPr>
        <p:spPr>
          <a:xfrm>
            <a:off x="7903574" y="3995817"/>
            <a:ext cx="265825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Min_old</a:t>
            </a:r>
            <a:r>
              <a:rPr lang="en-US" dirty="0"/>
              <a:t> = 0        </a:t>
            </a:r>
            <a:r>
              <a:rPr lang="en-US" dirty="0" err="1"/>
              <a:t>Min_new</a:t>
            </a:r>
            <a:r>
              <a:rPr lang="en-US" dirty="0"/>
              <a:t> = 1                           </a:t>
            </a:r>
          </a:p>
          <a:p>
            <a:r>
              <a:rPr lang="en-US" dirty="0" err="1"/>
              <a:t>Max_old</a:t>
            </a:r>
            <a:r>
              <a:rPr lang="en-US" dirty="0"/>
              <a:t> = 1       </a:t>
            </a:r>
            <a:r>
              <a:rPr lang="en-US" dirty="0" err="1"/>
              <a:t>Max_new</a:t>
            </a:r>
            <a:r>
              <a:rPr lang="en-US" dirty="0"/>
              <a:t> =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D161E-31D0-581D-607D-6FD1D1AD2FEF}"/>
              </a:ext>
            </a:extLst>
          </p:cNvPr>
          <p:cNvSpPr txBox="1"/>
          <p:nvPr/>
        </p:nvSpPr>
        <p:spPr>
          <a:xfrm>
            <a:off x="1434898" y="6102595"/>
            <a:ext cx="887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Above Re-scaling formula is used to convert positive percentage scale to a 1-5 scale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5CA794F-E3C3-4B3A-93FD-74332CADE863}"/>
              </a:ext>
            </a:extLst>
          </p:cNvPr>
          <p:cNvGraphicFramePr>
            <a:graphicFrameLocks noGrp="1"/>
          </p:cNvGraphicFramePr>
          <p:nvPr/>
        </p:nvGraphicFramePr>
        <p:xfrm>
          <a:off x="581192" y="4852948"/>
          <a:ext cx="6858000" cy="1036320"/>
        </p:xfrm>
        <a:graphic>
          <a:graphicData uri="http://schemas.openxmlformats.org/drawingml/2006/table">
            <a:tbl>
              <a:tblPr firstRow="1" bandRow="1">
                <a:tableStyleId>{946DC783-D24C-4EB5-BD2D-219B11BC32CC}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20160606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308820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834308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5582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Amazon Fire Stick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Chromecast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Roku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609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Correlation (Predicted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Rating and actual rating)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83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255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F36C-576A-9A47-8EEB-F7EB6ED1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level comparison of actual rating and predicted rating from Bing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FA20D-AACB-E24D-9C81-BA9100EB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5" y="1924538"/>
            <a:ext cx="6017843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1E0BC-6ECE-8640-A3AD-48690716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54" y="1963628"/>
            <a:ext cx="5507540" cy="3887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07B23D-8917-6D74-0259-408C989784AE}"/>
              </a:ext>
            </a:extLst>
          </p:cNvPr>
          <p:cNvSpPr txBox="1"/>
          <p:nvPr/>
        </p:nvSpPr>
        <p:spPr>
          <a:xfrm>
            <a:off x="599115" y="5328083"/>
            <a:ext cx="56466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each day, average rating of both predicted and actual ratings are calculated and compared.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110CB-97E4-41EB-899E-EB903ABAC45F}"/>
              </a:ext>
            </a:extLst>
          </p:cNvPr>
          <p:cNvSpPr txBox="1"/>
          <p:nvPr/>
        </p:nvSpPr>
        <p:spPr>
          <a:xfrm>
            <a:off x="599115" y="6061756"/>
            <a:ext cx="10853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predicted rating calculated from Bing is close to the actual rating than the predicted rating from </a:t>
            </a:r>
            <a:r>
              <a:rPr lang="en-US" sz="2000" dirty="0" err="1"/>
              <a:t>Afinn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73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F36C-576A-9A47-8EEB-F7EB6ED1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 level comparison of actual rating and predicted rating from Bing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F21A2-88E0-314D-8F03-ED6CAAD8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31" y="1979963"/>
            <a:ext cx="6153638" cy="3473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0116F4-E09A-5E44-8A22-B597285AF42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98" y="1979963"/>
            <a:ext cx="5001647" cy="3544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095C31-E7E8-F5F6-7F19-D978E82F9193}"/>
              </a:ext>
            </a:extLst>
          </p:cNvPr>
          <p:cNvSpPr txBox="1"/>
          <p:nvPr/>
        </p:nvSpPr>
        <p:spPr>
          <a:xfrm>
            <a:off x="536736" y="5575938"/>
            <a:ext cx="497537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each month, average rating of both predicted and actual ratings are calculated and compared.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1B021-F46A-47A5-A702-D4E094CD6575}"/>
              </a:ext>
            </a:extLst>
          </p:cNvPr>
          <p:cNvSpPr txBox="1"/>
          <p:nvPr/>
        </p:nvSpPr>
        <p:spPr>
          <a:xfrm>
            <a:off x="599115" y="6061756"/>
            <a:ext cx="10853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predicted rating calculated from Bing is close to the actual rating than the predicted rating from </a:t>
            </a:r>
            <a:r>
              <a:rPr lang="en-US" sz="2000" dirty="0" err="1"/>
              <a:t>Afinn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9066D-80C2-4677-9965-569FD7796C7A}"/>
              </a:ext>
            </a:extLst>
          </p:cNvPr>
          <p:cNvSpPr txBox="1"/>
          <p:nvPr/>
        </p:nvSpPr>
        <p:spPr>
          <a:xfrm>
            <a:off x="8158367" y="5529771"/>
            <a:ext cx="175650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Amazon Fire Stick</a:t>
            </a:r>
          </a:p>
        </p:txBody>
      </p:sp>
    </p:spTree>
    <p:extLst>
      <p:ext uri="{BB962C8B-B14F-4D97-AF65-F5344CB8AC3E}">
        <p14:creationId xmlns:p14="http://schemas.microsoft.com/office/powerpoint/2010/main" val="2299198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F36C-576A-9A47-8EEB-F7EB6ED1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comparison of actual rating and predicted rating from Bing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45E854-BCFD-544B-9185-3C62572E4A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2101" y="1856174"/>
            <a:ext cx="5464088" cy="3868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D018B-38C9-D546-BA9A-54ED7F40B7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11" y="1856174"/>
            <a:ext cx="5464088" cy="3868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0696C-D1AA-4907-A226-1733A32813CE}"/>
              </a:ext>
            </a:extLst>
          </p:cNvPr>
          <p:cNvSpPr txBox="1"/>
          <p:nvPr/>
        </p:nvSpPr>
        <p:spPr>
          <a:xfrm>
            <a:off x="1915251" y="5724555"/>
            <a:ext cx="18460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Chromecast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7D796-531C-4B74-869C-BF7D4C3FE427}"/>
              </a:ext>
            </a:extLst>
          </p:cNvPr>
          <p:cNvSpPr txBox="1"/>
          <p:nvPr/>
        </p:nvSpPr>
        <p:spPr>
          <a:xfrm>
            <a:off x="7727424" y="5724555"/>
            <a:ext cx="190167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Roku Streaming Stick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5B17E-DCB3-4307-9DEE-099697196C9A}"/>
              </a:ext>
            </a:extLst>
          </p:cNvPr>
          <p:cNvSpPr txBox="1"/>
          <p:nvPr/>
        </p:nvSpPr>
        <p:spPr>
          <a:xfrm>
            <a:off x="422101" y="6283232"/>
            <a:ext cx="118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Bing does a better job predicting ratings for Google Chromecast and Roku than Amazon Fire Stick  </a:t>
            </a:r>
          </a:p>
        </p:txBody>
      </p:sp>
    </p:spTree>
    <p:extLst>
      <p:ext uri="{BB962C8B-B14F-4D97-AF65-F5344CB8AC3E}">
        <p14:creationId xmlns:p14="http://schemas.microsoft.com/office/powerpoint/2010/main" val="3696272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B3E9-10F9-E64F-940C-FC5A38DE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aggregated Sentiment Percentage at day level using NRC lexicon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4F5D1-CA69-2E40-BB95-073EA1F4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35" y="1930889"/>
            <a:ext cx="5729165" cy="265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C6DFE-7638-0846-AC33-D29B4F67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5" y="4801221"/>
            <a:ext cx="5729165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5289C8-7A76-5F4E-9349-222F0534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048" y="2032621"/>
            <a:ext cx="5543118" cy="4123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3E6AC-2F2A-E7D7-21D1-75B6D36FE65D}"/>
              </a:ext>
            </a:extLst>
          </p:cNvPr>
          <p:cNvSpPr txBox="1"/>
          <p:nvPr/>
        </p:nvSpPr>
        <p:spPr>
          <a:xfrm>
            <a:off x="6282048" y="6210899"/>
            <a:ext cx="53287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a day, Sentiment percentage = number of words for a sentiment in the day / total number of words in the day  </a:t>
            </a:r>
          </a:p>
        </p:txBody>
      </p:sp>
    </p:spTree>
    <p:extLst>
      <p:ext uri="{BB962C8B-B14F-4D97-AF65-F5344CB8AC3E}">
        <p14:creationId xmlns:p14="http://schemas.microsoft.com/office/powerpoint/2010/main" val="3896361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B3E9-10F9-E64F-940C-FC5A38DE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aggregated Sentiment Percentage at month level using NRC lexicon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0B17F-CF02-4F4C-B194-8DBDFEEF3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0" y="1897048"/>
            <a:ext cx="5464088" cy="3868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85983-FA4C-9042-A3CC-50AB0C5D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4" y="2035206"/>
            <a:ext cx="6141436" cy="4130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B7BB7B-8901-4E8E-B3A9-B38A928F1546}"/>
              </a:ext>
            </a:extLst>
          </p:cNvPr>
          <p:cNvSpPr txBox="1"/>
          <p:nvPr/>
        </p:nvSpPr>
        <p:spPr>
          <a:xfrm>
            <a:off x="6716030" y="5765429"/>
            <a:ext cx="53287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a month, Sentiment percentage = number of words for a sentiment in the month / total number of words in the month</a:t>
            </a:r>
          </a:p>
        </p:txBody>
      </p:sp>
    </p:spTree>
    <p:extLst>
      <p:ext uri="{BB962C8B-B14F-4D97-AF65-F5344CB8AC3E}">
        <p14:creationId xmlns:p14="http://schemas.microsoft.com/office/powerpoint/2010/main" val="3384918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B3E9-10F9-E64F-940C-FC5A38DE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aggregated Sentiment Percentage for all reviews using NRC lexicon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706DF-54F7-0643-AC82-7B8582FA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8" y="2008188"/>
            <a:ext cx="5445126" cy="4147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A20C2-1A83-E54F-A214-F2405888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96000" y="1902091"/>
            <a:ext cx="5778500" cy="406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B7AE59-3BCE-4AF6-9720-1DE039BA7A6D}"/>
              </a:ext>
            </a:extLst>
          </p:cNvPr>
          <p:cNvSpPr txBox="1"/>
          <p:nvPr/>
        </p:nvSpPr>
        <p:spPr>
          <a:xfrm>
            <a:off x="8106996" y="5966091"/>
            <a:ext cx="175650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Amazon Fire Stick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6AE0F-4D00-4949-ACF2-AFA67F8E33DD}"/>
              </a:ext>
            </a:extLst>
          </p:cNvPr>
          <p:cNvSpPr txBox="1"/>
          <p:nvPr/>
        </p:nvSpPr>
        <p:spPr>
          <a:xfrm>
            <a:off x="427038" y="6386432"/>
            <a:ext cx="118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Positive, Trust, Negative, Anticipation and Joy are the top sentiments in Amazon Fire Stick Reviews  </a:t>
            </a:r>
          </a:p>
        </p:txBody>
      </p:sp>
    </p:spTree>
    <p:extLst>
      <p:ext uri="{BB962C8B-B14F-4D97-AF65-F5344CB8AC3E}">
        <p14:creationId xmlns:p14="http://schemas.microsoft.com/office/powerpoint/2010/main" val="171405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009E-32C5-2D4F-9034-93C750539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Across products the top sentiments remained the same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4457E-D430-3049-83E3-04ED9DF041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13992" y="1932470"/>
            <a:ext cx="5778500" cy="406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DC012-34FC-144D-85FD-3DDD45BD97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3204" y="1932470"/>
            <a:ext cx="57785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B0FA6-18B8-4B00-AA60-D30ACF9A2498}"/>
              </a:ext>
            </a:extLst>
          </p:cNvPr>
          <p:cNvSpPr txBox="1"/>
          <p:nvPr/>
        </p:nvSpPr>
        <p:spPr>
          <a:xfrm>
            <a:off x="3344900" y="6407430"/>
            <a:ext cx="555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order of top sentiments changed slightly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82E9D-3E13-4E13-8133-C22B926E3DDF}"/>
              </a:ext>
            </a:extLst>
          </p:cNvPr>
          <p:cNvSpPr txBox="1"/>
          <p:nvPr/>
        </p:nvSpPr>
        <p:spPr>
          <a:xfrm>
            <a:off x="2038539" y="6022377"/>
            <a:ext cx="18460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Chromecast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57D7C-F1CD-4FF8-B6DE-0768CD37A910}"/>
              </a:ext>
            </a:extLst>
          </p:cNvPr>
          <p:cNvSpPr txBox="1"/>
          <p:nvPr/>
        </p:nvSpPr>
        <p:spPr>
          <a:xfrm>
            <a:off x="8087016" y="5992832"/>
            <a:ext cx="190167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Roku Streaming Stick</a:t>
            </a:r>
          </a:p>
        </p:txBody>
      </p:sp>
    </p:spTree>
    <p:extLst>
      <p:ext uri="{BB962C8B-B14F-4D97-AF65-F5344CB8AC3E}">
        <p14:creationId xmlns:p14="http://schemas.microsoft.com/office/powerpoint/2010/main" val="171498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E165-742A-6E6D-94CA-B9091C6A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47F0D-8211-C3C2-84AD-D3826241C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457" y="3352637"/>
            <a:ext cx="6507998" cy="192757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Amazon Fire TV Stick (3rd Gen) with Alexa Voice Remote, Fire Stick  Firestick Fire sticks Firesticks, streaming stick">
            <a:extLst>
              <a:ext uri="{FF2B5EF4-FFF2-40B4-BE49-F238E27FC236}">
                <a16:creationId xmlns:a16="http://schemas.microsoft.com/office/drawing/2014/main" id="{6362EF65-7DE8-58BD-7C56-931DBE92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88" y="2112521"/>
            <a:ext cx="2669060" cy="318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ku Streaming Stick+ | HD, 4K &amp; HDR Streaming | Roku CA">
            <a:extLst>
              <a:ext uri="{FF2B5EF4-FFF2-40B4-BE49-F238E27FC236}">
                <a16:creationId xmlns:a16="http://schemas.microsoft.com/office/drawing/2014/main" id="{1234FEAB-9794-F05B-72EF-24F561D0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379" y="1956243"/>
            <a:ext cx="4219120" cy="391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does Google Chromecast do? How much is the Smart TV stick? | Radio  Times">
            <a:extLst>
              <a:ext uri="{FF2B5EF4-FFF2-40B4-BE49-F238E27FC236}">
                <a16:creationId xmlns:a16="http://schemas.microsoft.com/office/drawing/2014/main" id="{005500D0-BABA-2826-BD17-D10EB201C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" b="3594"/>
          <a:stretch/>
        </p:blipFill>
        <p:spPr bwMode="auto">
          <a:xfrm>
            <a:off x="7989832" y="2166481"/>
            <a:ext cx="3620976" cy="313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51945A-CAAB-9183-DF10-F0B77C35D4A3}"/>
              </a:ext>
            </a:extLst>
          </p:cNvPr>
          <p:cNvSpPr txBox="1"/>
          <p:nvPr/>
        </p:nvSpPr>
        <p:spPr>
          <a:xfrm>
            <a:off x="2597652" y="5842249"/>
            <a:ext cx="6808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Obtain sentiments from reviews and predict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Generalize the methodology on different products</a:t>
            </a:r>
          </a:p>
        </p:txBody>
      </p:sp>
    </p:spTree>
    <p:extLst>
      <p:ext uri="{BB962C8B-B14F-4D97-AF65-F5344CB8AC3E}">
        <p14:creationId xmlns:p14="http://schemas.microsoft.com/office/powerpoint/2010/main" val="1526253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B3E9-10F9-E64F-940C-FC5A38DE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Performed regression and weighted regression to see if rating can be predicted based on the sentiments from NRC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23180-0B9A-9946-B77A-F8E232CB9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56" y="1916437"/>
            <a:ext cx="5881688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4C0ECF-5522-1043-B372-0C1EE7341B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4182" y="2957837"/>
            <a:ext cx="5472113" cy="3386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3C959-9E04-C141-BAB8-24F7492851C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65705" y="2957837"/>
            <a:ext cx="5472113" cy="3386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EBBAE-E6C0-B748-91DD-EEBEFC6F3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0" y="1916437"/>
            <a:ext cx="5854364" cy="977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E86BFE-D83A-4A29-8EED-41BC4792194D}"/>
              </a:ext>
            </a:extLst>
          </p:cNvPr>
          <p:cNvSpPr txBox="1"/>
          <p:nvPr/>
        </p:nvSpPr>
        <p:spPr>
          <a:xfrm>
            <a:off x="1541126" y="6421612"/>
            <a:ext cx="889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Applying weights based on recency only increased the R-squared marginally</a:t>
            </a:r>
          </a:p>
        </p:txBody>
      </p:sp>
    </p:spTree>
    <p:extLst>
      <p:ext uri="{BB962C8B-B14F-4D97-AF65-F5344CB8AC3E}">
        <p14:creationId xmlns:p14="http://schemas.microsoft.com/office/powerpoint/2010/main" val="2152548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1EC2-2C4B-49B7-9B13-4CEBC3BD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6C2F-BC55-8B54-DE43-F295105AF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28777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Afinn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lexicons, Bing’s Day wise and Month wise predicted average ratings has less deviation with the actual average ratings.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models can be generalized to scenarios where ratings are not available.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 correlation score was achieved between predicted and actual ratings.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Implementations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Retrieving greater number of reviews can lead to better model performance (currently 5000 reviews)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Removing multicollinearity during regression modelling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2800"/>
            </a:pPr>
            <a:r>
              <a:rPr lang="en-IN" dirty="0"/>
              <a:t>Web scraping for Amazon Firestick reviews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8B9869D-2098-40F9-BDB4-75DBC50E2A58}"/>
              </a:ext>
            </a:extLst>
          </p:cNvPr>
          <p:cNvSpPr/>
          <p:nvPr/>
        </p:nvSpPr>
        <p:spPr>
          <a:xfrm>
            <a:off x="2630185" y="7997487"/>
            <a:ext cx="465762" cy="6472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D8332-5B75-E946-A2D9-28A4A0E1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43" y="2010145"/>
            <a:ext cx="7262429" cy="4530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E9AAA8-5378-6A98-BF91-9B314AA7FEB5}"/>
              </a:ext>
            </a:extLst>
          </p:cNvPr>
          <p:cNvSpPr txBox="1"/>
          <p:nvPr/>
        </p:nvSpPr>
        <p:spPr>
          <a:xfrm>
            <a:off x="8167816" y="2010145"/>
            <a:ext cx="3109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3 different products to compare and analyze: Amazon Firestick, Roku, Google Chromecast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Scraping 500 pages for each product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Declared user-defined functions for code reusability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F8148-1D47-9994-DB50-A906423CEE2C}"/>
              </a:ext>
            </a:extLst>
          </p:cNvPr>
          <p:cNvSpPr txBox="1"/>
          <p:nvPr/>
        </p:nvSpPr>
        <p:spPr>
          <a:xfrm>
            <a:off x="8807954" y="6568541"/>
            <a:ext cx="3472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Libraries used: </a:t>
            </a:r>
            <a:r>
              <a:rPr lang="en-US" sz="1200" i="1" dirty="0" err="1"/>
              <a:t>rvest</a:t>
            </a:r>
            <a:r>
              <a:rPr lang="en-US" sz="1200" i="1" dirty="0"/>
              <a:t>, </a:t>
            </a:r>
            <a:r>
              <a:rPr lang="en-US" sz="1200" i="1" dirty="0" err="1"/>
              <a:t>tidyverse</a:t>
            </a:r>
            <a:r>
              <a:rPr lang="en-US" sz="1200" i="1" dirty="0"/>
              <a:t>, </a:t>
            </a:r>
            <a:r>
              <a:rPr lang="en-US" sz="1200" i="1" dirty="0" err="1"/>
              <a:t>httr</a:t>
            </a:r>
            <a:r>
              <a:rPr lang="en-US" sz="1200" i="1" dirty="0"/>
              <a:t>, curl, </a:t>
            </a:r>
            <a:r>
              <a:rPr lang="en-US" sz="1200" i="1" dirty="0" err="1"/>
              <a:t>jsonlite</a:t>
            </a:r>
            <a:endParaRPr lang="en-US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DCA8E-132C-CE7D-22E9-819EE2B210F7}"/>
              </a:ext>
            </a:extLst>
          </p:cNvPr>
          <p:cNvSpPr txBox="1"/>
          <p:nvPr/>
        </p:nvSpPr>
        <p:spPr>
          <a:xfrm>
            <a:off x="8489093" y="5509513"/>
            <a:ext cx="28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Amazon Firestick</a:t>
            </a:r>
          </a:p>
          <a:p>
            <a:r>
              <a:rPr lang="en-US" sz="1800" dirty="0"/>
              <a:t>Product ID: B07YNLBS7R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2800"/>
            </a:pPr>
            <a:r>
              <a:rPr lang="en-IN" dirty="0"/>
              <a:t>Web scraping for Google Chromecast reviews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2B7EE0-CEF4-D043-9081-277B47F7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35" y="1894532"/>
            <a:ext cx="7195868" cy="4653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E6FF5-E052-614B-104B-D8E8D56D841E}"/>
              </a:ext>
            </a:extLst>
          </p:cNvPr>
          <p:cNvSpPr txBox="1"/>
          <p:nvPr/>
        </p:nvSpPr>
        <p:spPr>
          <a:xfrm>
            <a:off x="8427309" y="3105834"/>
            <a:ext cx="29779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Google Chromecast</a:t>
            </a:r>
          </a:p>
          <a:p>
            <a:r>
              <a:rPr lang="en-US" sz="1800" dirty="0"/>
              <a:t>Product ID: B015UKRNGS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2800"/>
            </a:pPr>
            <a:r>
              <a:rPr lang="en-IN" dirty="0"/>
              <a:t>Web scraping for Roku reviews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D6BC5-A6CA-5840-AF61-B662C5DD8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5" y="1928110"/>
            <a:ext cx="7168055" cy="4765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A4381-2ACE-742F-E594-28DA0E5B7147}"/>
              </a:ext>
            </a:extLst>
          </p:cNvPr>
          <p:cNvSpPr txBox="1"/>
          <p:nvPr/>
        </p:nvSpPr>
        <p:spPr>
          <a:xfrm>
            <a:off x="8427309" y="3105834"/>
            <a:ext cx="29779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Roku streaming stick</a:t>
            </a:r>
          </a:p>
          <a:p>
            <a:r>
              <a:rPr lang="en-US" sz="1800" dirty="0"/>
              <a:t>Product ID: B075XLWML4</a:t>
            </a:r>
          </a:p>
        </p:txBody>
      </p:sp>
    </p:spTree>
    <p:extLst>
      <p:ext uri="{BB962C8B-B14F-4D97-AF65-F5344CB8AC3E}">
        <p14:creationId xmlns:p14="http://schemas.microsoft.com/office/powerpoint/2010/main" val="267075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085A-C085-A387-FCDC-211AB772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Saving and loading data (Time constraint)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2C445-2EF2-0B45-908E-BA532318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70" y="3263901"/>
            <a:ext cx="63754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3CB1C1-D786-CB6D-F1F5-1FFB57EA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70" y="2181654"/>
            <a:ext cx="6375400" cy="72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01EE2-5984-9B31-EC82-67198919D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637" y="4282703"/>
            <a:ext cx="4368800" cy="219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80B656-B66B-98E1-9C0D-40C36FE73C96}"/>
              </a:ext>
            </a:extLst>
          </p:cNvPr>
          <p:cNvSpPr txBox="1"/>
          <p:nvPr/>
        </p:nvSpPr>
        <p:spPr>
          <a:xfrm>
            <a:off x="8118389" y="3134484"/>
            <a:ext cx="31092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Save </a:t>
            </a:r>
            <a:r>
              <a:rPr lang="en-US" sz="2000" dirty="0" err="1"/>
              <a:t>dataframe</a:t>
            </a:r>
            <a:r>
              <a:rPr lang="en-US" sz="2000" dirty="0"/>
              <a:t> as R objects - .</a:t>
            </a:r>
            <a:r>
              <a:rPr lang="en-US" sz="2000" dirty="0" err="1"/>
              <a:t>Rda</a:t>
            </a:r>
            <a:r>
              <a:rPr lang="en-US" sz="2000" dirty="0"/>
              <a:t> files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Load data to workspace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Assign variables according to input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394EA-5C29-69A5-8B36-38FD7BCE7820}"/>
              </a:ext>
            </a:extLst>
          </p:cNvPr>
          <p:cNvSpPr txBox="1"/>
          <p:nvPr/>
        </p:nvSpPr>
        <p:spPr>
          <a:xfrm>
            <a:off x="10907674" y="6581001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Library used: </a:t>
            </a:r>
            <a:r>
              <a:rPr lang="en-US" sz="1200" i="1" dirty="0" err="1"/>
              <a:t>rio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792804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67CF-18AA-2AFF-39D6-2CF3AD71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of reviews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1BA9A-BA21-490C-53E0-2C31D09F1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2D3A-8419-204B-D319-870E31F54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2180496"/>
            <a:ext cx="10622278" cy="2392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49F22-3741-96EB-E120-9A35DE581366}"/>
              </a:ext>
            </a:extLst>
          </p:cNvPr>
          <p:cNvSpPr txBox="1"/>
          <p:nvPr/>
        </p:nvSpPr>
        <p:spPr>
          <a:xfrm>
            <a:off x="2691712" y="5037441"/>
            <a:ext cx="6808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Cleaning all columns from the scraped data</a:t>
            </a:r>
          </a:p>
        </p:txBody>
      </p:sp>
    </p:spTree>
    <p:extLst>
      <p:ext uri="{BB962C8B-B14F-4D97-AF65-F5344CB8AC3E}">
        <p14:creationId xmlns:p14="http://schemas.microsoft.com/office/powerpoint/2010/main" val="111396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085A-C085-A387-FCDC-211AB772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Rshiny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0389E-57D1-424F-8306-81472E55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3" y="2081345"/>
            <a:ext cx="8966200" cy="306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34B2C-BFDD-49E0-9E58-2E7EBBABD952}"/>
              </a:ext>
            </a:extLst>
          </p:cNvPr>
          <p:cNvSpPr txBox="1"/>
          <p:nvPr/>
        </p:nvSpPr>
        <p:spPr>
          <a:xfrm>
            <a:off x="9763441" y="6581001"/>
            <a:ext cx="2537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Libraries used: shiny, </a:t>
            </a:r>
            <a:r>
              <a:rPr lang="en-US" sz="1200" i="1" dirty="0" err="1"/>
              <a:t>shinythemes</a:t>
            </a:r>
            <a:endParaRPr lang="en-US" sz="12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60359-6876-70CF-E0B8-6B8BB81FBBD4}"/>
              </a:ext>
            </a:extLst>
          </p:cNvPr>
          <p:cNvSpPr txBox="1"/>
          <p:nvPr/>
        </p:nvSpPr>
        <p:spPr>
          <a:xfrm>
            <a:off x="3027676" y="5494124"/>
            <a:ext cx="6136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Drop downs for products, chart type and lexicons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Radio buttons for date level selection</a:t>
            </a:r>
          </a:p>
        </p:txBody>
      </p:sp>
    </p:spTree>
    <p:extLst>
      <p:ext uri="{BB962C8B-B14F-4D97-AF65-F5344CB8AC3E}">
        <p14:creationId xmlns:p14="http://schemas.microsoft.com/office/powerpoint/2010/main" val="6192300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5670</TotalTime>
  <Words>1025</Words>
  <Application>Microsoft Macintosh PowerPoint</Application>
  <PresentationFormat>Widescreen</PresentationFormat>
  <Paragraphs>141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Noto Sans Symbols</vt:lpstr>
      <vt:lpstr>Gill Sans</vt:lpstr>
      <vt:lpstr>Arial</vt:lpstr>
      <vt:lpstr>Dividend</vt:lpstr>
      <vt:lpstr>DATA WRANGLING  SCRAPING AND ANALYSIS OF AMAZON PRODUCT REVIEWS</vt:lpstr>
      <vt:lpstr>AGENDA</vt:lpstr>
      <vt:lpstr>Introduction and comparison</vt:lpstr>
      <vt:lpstr>Web scraping for Amazon Firestick reviews</vt:lpstr>
      <vt:lpstr>Web scraping for Google Chromecast reviews</vt:lpstr>
      <vt:lpstr>Web scraping for Roku reviews</vt:lpstr>
      <vt:lpstr>Saving and loading data (Time constraint)</vt:lpstr>
      <vt:lpstr>View of reviews data</vt:lpstr>
      <vt:lpstr>Rshiny User Interface</vt:lpstr>
      <vt:lpstr>Shiny Application</vt:lpstr>
      <vt:lpstr>Data Cleaning</vt:lpstr>
      <vt:lpstr>Data Cleaning</vt:lpstr>
      <vt:lpstr>Review number and tokenizing</vt:lpstr>
      <vt:lpstr>Remove product specific words</vt:lpstr>
      <vt:lpstr>Word cloud for Amazon Fire Stick, Google Chromecast and Roku</vt:lpstr>
      <vt:lpstr>Calculated aggregated score for each review using Afinn lexicon</vt:lpstr>
      <vt:lpstr>Normalizing and Correlation</vt:lpstr>
      <vt:lpstr>Day level comparison of actual rating and predicted rating from Afinn</vt:lpstr>
      <vt:lpstr>Month level comparison of actual rating and predicted rating from Afinn</vt:lpstr>
      <vt:lpstr>Product comparison of actual rating and predicted rating (Afinn)</vt:lpstr>
      <vt:lpstr>Calculated positive percentage for each review using Bing lexicon</vt:lpstr>
      <vt:lpstr>Normalizing and Correlation</vt:lpstr>
      <vt:lpstr>Day level comparison of actual rating and predicted rating from Bing</vt:lpstr>
      <vt:lpstr>Month level comparison of actual rating and predicted rating from Bing</vt:lpstr>
      <vt:lpstr>Product comparison of actual rating and predicted rating from Bing</vt:lpstr>
      <vt:lpstr>Calculated aggregated Sentiment Percentage at day level using NRC lexicon</vt:lpstr>
      <vt:lpstr>Calculated aggregated Sentiment Percentage at month level using NRC lexicon</vt:lpstr>
      <vt:lpstr>Calculated aggregated Sentiment Percentage for all reviews using NRC lexicon</vt:lpstr>
      <vt:lpstr>Across products the top sentiments remained the same</vt:lpstr>
      <vt:lpstr>Performed regression and weighted regression to see if rating can be predicted based on the sentiments from NRC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TOPICS DATA SCIENCE  APACHE HIVE</dc:title>
  <dc:creator>Usha Kiran Bellam</dc:creator>
  <cp:lastModifiedBy>Shourya Thatha Ravi</cp:lastModifiedBy>
  <cp:revision>148</cp:revision>
  <dcterms:modified xsi:type="dcterms:W3CDTF">2022-05-05T15:48:57Z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strSourceShapeName">
    <vt:lpwstr>Picture 6</vt:lpwstr>
  </property>
  <property fmtid="{D5CDD505-2E9C-101B-9397-08002B2CF9AE}" pid="3" name="pintSourceSlideIndex">
    <vt:i4>11</vt:i4>
  </property>
  <property fmtid="{D5CDD505-2E9C-101B-9397-08002B2CF9AE}" pid="4" name="pdobSourceWidth">
    <vt:r8>294.820953369141</vt:r8>
  </property>
  <property fmtid="{D5CDD505-2E9C-101B-9397-08002B2CF9AE}" pid="5" name="pdobSourceHeight">
    <vt:r8>40.6351165771484</vt:r8>
  </property>
  <property fmtid="{D5CDD505-2E9C-101B-9397-08002B2CF9AE}" pid="6" name="pdobSourceOriginalWidth">
    <vt:r8>294.820953369141</vt:r8>
  </property>
  <property fmtid="{D5CDD505-2E9C-101B-9397-08002B2CF9AE}" pid="7" name="pdobSourceOriginalHeight">
    <vt:r8>40.6351165771484</vt:r8>
  </property>
  <property fmtid="{D5CDD505-2E9C-101B-9397-08002B2CF9AE}" pid="8" name="pdobSourceTop">
    <vt:r8>154.487319946289</vt:r8>
  </property>
  <property fmtid="{D5CDD505-2E9C-101B-9397-08002B2CF9AE}" pid="9" name="pdobSourceLeft">
    <vt:r8>17.4487400054932</vt:r8>
  </property>
  <property fmtid="{D5CDD505-2E9C-101B-9397-08002B2CF9AE}" pid="10" name="pdobSourceCropLeft">
    <vt:r8>0</vt:r8>
  </property>
  <property fmtid="{D5CDD505-2E9C-101B-9397-08002B2CF9AE}" pid="11" name="pdobSourceCropRight">
    <vt:r8>0</vt:r8>
  </property>
  <property fmtid="{D5CDD505-2E9C-101B-9397-08002B2CF9AE}" pid="12" name="pdobSourceCropTop">
    <vt:r8>0</vt:r8>
  </property>
  <property fmtid="{D5CDD505-2E9C-101B-9397-08002B2CF9AE}" pid="13" name="pdobSourceCropBottom">
    <vt:r8>0</vt:r8>
  </property>
</Properties>
</file>